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85"/>
    <p:restoredTop sz="85830"/>
  </p:normalViewPr>
  <p:slideViewPr>
    <p:cSldViewPr snapToGrid="0" snapToObjects="1">
      <p:cViewPr varScale="1">
        <p:scale>
          <a:sx n="98" d="100"/>
          <a:sy n="98" d="100"/>
        </p:scale>
        <p:origin x="216" y="1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AF8F9C-DD61-CF49-8DD4-D3667C0EEE6B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AB51E-2B30-A143-BB99-8BD27FC14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528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Gratitude</a:t>
            </a:r>
          </a:p>
          <a:p>
            <a:r>
              <a:rPr lang="en-US" dirty="0"/>
              <a:t>Hope for today: Delve into the question-What is a joyful catholic educator?</a:t>
            </a:r>
          </a:p>
          <a:p>
            <a:r>
              <a:rPr lang="en-US" dirty="0"/>
              <a:t>My connection with HNM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830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Considering</a:t>
            </a:r>
          </a:p>
          <a:p>
            <a:r>
              <a:rPr lang="en-US" dirty="0"/>
              <a:t>What do you see? (shared)</a:t>
            </a:r>
          </a:p>
          <a:p>
            <a:r>
              <a:rPr lang="en-US" dirty="0"/>
              <a:t>Where is joy here?</a:t>
            </a:r>
          </a:p>
          <a:p>
            <a:r>
              <a:rPr lang="en-US" dirty="0"/>
              <a:t>Mosaic fragments as glimpses of grace</a:t>
            </a:r>
          </a:p>
          <a:p>
            <a:r>
              <a:rPr lang="en-US" dirty="0"/>
              <a:t>Your insights, what glimpses of grace are you seeing here?</a:t>
            </a:r>
          </a:p>
          <a:p>
            <a:r>
              <a:rPr lang="en-US" dirty="0"/>
              <a:t>Sr Colette’s insights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9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Resting</a:t>
            </a:r>
          </a:p>
          <a:p>
            <a:r>
              <a:rPr lang="en-US" dirty="0"/>
              <a:t>Prayer isn’t just communicating, it’s abiding</a:t>
            </a:r>
          </a:p>
          <a:p>
            <a:r>
              <a:rPr lang="en-US" dirty="0"/>
              <a:t>Abiding as beholding, being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22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Acting</a:t>
            </a:r>
          </a:p>
          <a:p>
            <a:r>
              <a:rPr lang="en-US" dirty="0"/>
              <a:t>Personal conclusions: what do you want to remember?</a:t>
            </a:r>
          </a:p>
          <a:p>
            <a:r>
              <a:rPr lang="en-US" dirty="0"/>
              <a:t>How does it help you on your spiritual journey?</a:t>
            </a:r>
          </a:p>
          <a:p>
            <a:r>
              <a:rPr lang="en-US" dirty="0"/>
              <a:t>What are the practical teaching implications…are their ways of applying this to different subjects?</a:t>
            </a:r>
          </a:p>
          <a:p>
            <a:r>
              <a:rPr lang="en-US" dirty="0"/>
              <a:t>How does it help us to be more joyful? (the joy of insight)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761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that can be used for Visio Divina</a:t>
            </a:r>
          </a:p>
          <a:p>
            <a:r>
              <a:rPr lang="en-US" dirty="0"/>
              <a:t>VD, has several forms</a:t>
            </a:r>
          </a:p>
          <a:p>
            <a:r>
              <a:rPr lang="en-US" dirty="0"/>
              <a:t>Here they are used as a thematic version of Visio Divina that uses varieties of art to delve into the theme of joy.</a:t>
            </a:r>
          </a:p>
          <a:p>
            <a:r>
              <a:rPr lang="en-US" dirty="0"/>
              <a:t>We prepare ourselves by opening ourselves to the Holy Spirit. As we consider different art works, we ponder the question, what can we learn about joy from this encounter?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34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First we’ll turn to a familiar painting by Van Gogh</a:t>
            </a:r>
          </a:p>
          <a:p>
            <a:r>
              <a:rPr lang="en-US" dirty="0"/>
              <a:t>Similarities to the chapel window</a:t>
            </a:r>
          </a:p>
          <a:p>
            <a:r>
              <a:rPr lang="en-US" dirty="0"/>
              <a:t>Two spires above a dark world under the dancing heavens. The burning bush echoed in the steeple pointing to beauty.</a:t>
            </a:r>
          </a:p>
          <a:p>
            <a:r>
              <a:rPr lang="en-US" dirty="0"/>
              <a:t>I am that spire, learning from the burning bush</a:t>
            </a:r>
          </a:p>
          <a:p>
            <a:r>
              <a:rPr lang="en-US" dirty="0"/>
              <a:t>Scripture: Mt 28:19</a:t>
            </a:r>
          </a:p>
          <a:p>
            <a:r>
              <a:rPr lang="en-US" dirty="0"/>
              <a:t>My vocation as a Catholic educator is to joyfully point to beauty and wonder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41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Ghirlandaio’s Adoration of the Shepherds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1532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Contrasting gaze</a:t>
            </a:r>
          </a:p>
          <a:p>
            <a:r>
              <a:rPr lang="en-US" dirty="0"/>
              <a:t>Holy family as a symbol of what it means to be a Christian educator</a:t>
            </a:r>
          </a:p>
          <a:p>
            <a:r>
              <a:rPr lang="en-US" dirty="0"/>
              <a:t>Eyes on Christ</a:t>
            </a:r>
          </a:p>
          <a:p>
            <a:r>
              <a:rPr lang="en-US" dirty="0"/>
              <a:t>Eyes on what is coming down the road </a:t>
            </a:r>
          </a:p>
          <a:p>
            <a:r>
              <a:rPr lang="en-US" dirty="0"/>
              <a:t>Link to window beauty amid the brokenness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84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Eyes on Christ _ Mary</a:t>
            </a:r>
          </a:p>
          <a:p>
            <a:r>
              <a:rPr lang="en-US" dirty="0"/>
              <a:t>Eyes on what is coming down the road – Joseph</a:t>
            </a:r>
          </a:p>
          <a:p>
            <a:r>
              <a:rPr lang="en-US" dirty="0"/>
              <a:t>Spiritual bifocal: Eyes on Christ, eyes on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97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Vermeer,</a:t>
            </a:r>
          </a:p>
          <a:p>
            <a:r>
              <a:rPr lang="en-US" dirty="0"/>
              <a:t>Christ in the House of Martha and Mary</a:t>
            </a:r>
          </a:p>
          <a:p>
            <a:r>
              <a:rPr lang="en-US" dirty="0"/>
              <a:t>Unity of Martha and Mary</a:t>
            </a:r>
          </a:p>
          <a:p>
            <a:r>
              <a:rPr lang="en-US" dirty="0"/>
              <a:t>Action and contemplation: Felician “Contemplatives in action”</a:t>
            </a:r>
          </a:p>
          <a:p>
            <a:r>
              <a:rPr lang="en-US" dirty="0"/>
              <a:t>Joy in finding balance.</a:t>
            </a:r>
          </a:p>
          <a:p>
            <a:r>
              <a:rPr lang="en-US" dirty="0"/>
              <a:t>What does it mean? Take some time for sitting at the feet of wisdom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89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Rembrandts Prodigal Son</a:t>
            </a:r>
          </a:p>
          <a:p>
            <a:r>
              <a:rPr lang="en-US" dirty="0"/>
              <a:t>context – story – resonates through time: original, Jesus, Luke, Rembrandt, Fr. Henri Nouwen, myself, yourself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72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experience with </a:t>
            </a:r>
            <a:r>
              <a:rPr lang="en-US" dirty="0" err="1"/>
              <a:t>Felicians</a:t>
            </a:r>
            <a:endParaRPr lang="en-US" dirty="0"/>
          </a:p>
          <a:p>
            <a:r>
              <a:rPr lang="en-US" dirty="0"/>
              <a:t>Quote for </a:t>
            </a:r>
            <a:r>
              <a:rPr lang="en-C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Felician Sisters' Mission and Heritage Week: </a:t>
            </a:r>
            <a:r>
              <a:rPr lang="en-US" dirty="0"/>
              <a:t>The Lord has done great things for us, we are filled with joy.</a:t>
            </a:r>
          </a:p>
          <a:p>
            <a:r>
              <a:rPr lang="en-US" dirty="0" err="1"/>
              <a:t>Felicians</a:t>
            </a:r>
            <a:r>
              <a:rPr lang="en-US" dirty="0"/>
              <a:t>: Franciscan, education, justice, community, ecological concerns.</a:t>
            </a:r>
          </a:p>
          <a:p>
            <a:r>
              <a:rPr lang="en-US" dirty="0"/>
              <a:t>Joy that permeated the community such as Sr. Josette, Sr. Dorothy, Sr. Celestine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43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`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795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elder son</a:t>
            </a:r>
          </a:p>
          <a:p>
            <a:r>
              <a:rPr lang="en-US" dirty="0"/>
              <a:t>Resembles the father</a:t>
            </a:r>
          </a:p>
          <a:p>
            <a:r>
              <a:rPr lang="en-US" dirty="0"/>
              <a:t>But has a challenge: hands, (condemnation or blessing?) gaze gratitude or resentment)</a:t>
            </a:r>
          </a:p>
          <a:p>
            <a:r>
              <a:rPr lang="en-US" dirty="0"/>
              <a:t>Resentment as a barrier to joy</a:t>
            </a:r>
          </a:p>
          <a:p>
            <a:r>
              <a:rPr lang="en-US" dirty="0"/>
              <a:t>Gratitude as the parent of joy.</a:t>
            </a:r>
          </a:p>
          <a:p>
            <a:r>
              <a:rPr lang="en-US" dirty="0"/>
              <a:t>If you want to be joyful, be grateful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92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Father</a:t>
            </a:r>
          </a:p>
          <a:p>
            <a:r>
              <a:rPr lang="en-US" dirty="0"/>
              <a:t>Finding joy in being, being grateful.</a:t>
            </a:r>
          </a:p>
          <a:p>
            <a:r>
              <a:rPr lang="en-US" dirty="0"/>
              <a:t>Gratitude in seeing the sacred, not just in art but in the moments of everyday life; </a:t>
            </a:r>
          </a:p>
          <a:p>
            <a:r>
              <a:rPr lang="en-US" dirty="0"/>
              <a:t>Br David </a:t>
            </a:r>
            <a:r>
              <a:rPr lang="en-US" dirty="0" err="1"/>
              <a:t>Steindl-Rast</a:t>
            </a:r>
            <a:endParaRPr lang="en-US" dirty="0"/>
          </a:p>
          <a:p>
            <a:r>
              <a:rPr lang="en-US" dirty="0"/>
              <a:t>Stop. Look. (Appreciate). Go.</a:t>
            </a:r>
          </a:p>
          <a:p>
            <a:r>
              <a:rPr lang="en-US" dirty="0"/>
              <a:t>See Rembrandt</a:t>
            </a:r>
          </a:p>
          <a:p>
            <a:endParaRPr lang="en-US" dirty="0"/>
          </a:p>
          <a:p>
            <a:r>
              <a:rPr lang="en-US" dirty="0"/>
              <a:t>When we do this we realize that life is blessed.</a:t>
            </a:r>
          </a:p>
          <a:p>
            <a:r>
              <a:rPr lang="en-US" dirty="0"/>
              <a:t>When we can bless others.</a:t>
            </a:r>
          </a:p>
          <a:p>
            <a:endParaRPr lang="en-US" dirty="0"/>
          </a:p>
          <a:p>
            <a:r>
              <a:rPr lang="en-US" dirty="0"/>
              <a:t>WB Yeats </a:t>
            </a:r>
            <a:r>
              <a:rPr lang="en-US" dirty="0" err="1"/>
              <a:t>Vascillation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My fiftieth year had come and gone,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I sat, a solitary man,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In a crowded London shop,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An open book and empty cup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On the marble table-top.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While on the shop and street I gazed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My body of a sudden blazed;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And twenty minutes more or less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It seemed, so great my happiness,</a:t>
            </a:r>
            <a:br>
              <a:rPr lang="en-CA" dirty="0"/>
            </a:br>
            <a:r>
              <a:rPr lang="en-CA" b="0" i="0" dirty="0">
                <a:solidFill>
                  <a:srgbClr val="313335"/>
                </a:solidFill>
                <a:effectLst/>
                <a:latin typeface="FreightSans Pro"/>
              </a:rPr>
              <a:t>That I was blessed and could bless.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599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Resting: How is the sacred present to you in these images?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9495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Acting: Which insights from today’s presentation can help your school year be more joyful?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62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ministers of the sacrament of listening.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hear the voice of the vulnerable and scarred.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hear the cry of the earth and the cry of the poor.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the sacrament of peacemaking.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seek the eyes of Jesus in the midst of our storms.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seek harmony.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the sacrament of prayer.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reach up and reach out and reach within for sacred presence.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just stand in the midst of creation being with the creator.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the sacrament of balance.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are both Mary and Martha.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those who are happy to live in the tension between certainty and chaos.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creativity.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translate inspiration into reality.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see our work as educators as deep cooperation with the Creator.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healing.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bind wounds with forgiveness and mercy.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tend the injuries of our fragile planet.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wisdom.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see the sacred in the question.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leaven information with the Holy Spirit.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CA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connection.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nurture our communities. 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are citizens of the sacred layer.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gratitude.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pause, ponder, and proceed.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contemplatives in action.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joy.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whose gratefulness overflows.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who embrace our own blessing and bless those we serve.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ministers of hope.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pilgrims on paths of insight, wisdom, and wonder.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Blessed are we seekers of your sacred footsteps.</a:t>
            </a:r>
            <a:endParaRPr lang="en-CA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56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</a:t>
            </a:r>
          </a:p>
          <a:p>
            <a:r>
              <a:rPr lang="en-US" dirty="0"/>
              <a:t>The Chapel window</a:t>
            </a:r>
          </a:p>
          <a:p>
            <a:r>
              <a:rPr lang="en-US" dirty="0"/>
              <a:t>Parable for our times out of fractured materials comes beauty and wisdom</a:t>
            </a:r>
          </a:p>
          <a:p>
            <a:r>
              <a:rPr lang="en-US" dirty="0"/>
              <a:t>Our fractured times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24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-The cross and the brokenness</a:t>
            </a:r>
          </a:p>
          <a:p>
            <a:r>
              <a:rPr lang="en-US" dirty="0"/>
              <a:t>-We are all crucified in different ways</a:t>
            </a:r>
          </a:p>
          <a:p>
            <a:r>
              <a:rPr lang="en-US" dirty="0"/>
              <a:t>-All broken like these shards of Glass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6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-What is Visio Divina?</a:t>
            </a:r>
          </a:p>
          <a:p>
            <a:r>
              <a:rPr lang="en-US" dirty="0"/>
              <a:t>-Preparation</a:t>
            </a:r>
          </a:p>
          <a:p>
            <a:r>
              <a:rPr lang="en-US" dirty="0"/>
              <a:t>-VD as a teaching tool</a:t>
            </a:r>
          </a:p>
          <a:p>
            <a:r>
              <a:rPr lang="en-US" dirty="0"/>
              <a:t>-VD as an act of spiritual curation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13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Gazing</a:t>
            </a:r>
          </a:p>
          <a:p>
            <a:r>
              <a:rPr lang="en-US" dirty="0"/>
              <a:t>See </a:t>
            </a:r>
            <a:r>
              <a:rPr lang="en-US" dirty="0" err="1"/>
              <a:t>ing</a:t>
            </a:r>
            <a:endParaRPr lang="en-US" dirty="0"/>
          </a:p>
          <a:p>
            <a:r>
              <a:rPr lang="en-US" dirty="0"/>
              <a:t>Feeling</a:t>
            </a:r>
          </a:p>
          <a:p>
            <a:r>
              <a:rPr lang="en-US" dirty="0"/>
              <a:t>Where is the sacred?</a:t>
            </a:r>
          </a:p>
          <a:p>
            <a:r>
              <a:rPr lang="en-US" dirty="0"/>
              <a:t>Close-ups of the window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755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Holy Spirit </a:t>
            </a:r>
          </a:p>
          <a:p>
            <a:r>
              <a:rPr lang="en-US" dirty="0"/>
              <a:t>Halo</a:t>
            </a:r>
          </a:p>
          <a:p>
            <a:r>
              <a:rPr lang="en-US" dirty="0"/>
              <a:t>Colours: White and green</a:t>
            </a:r>
          </a:p>
          <a:p>
            <a:r>
              <a:rPr lang="en-US" dirty="0"/>
              <a:t>Jeweled outer halo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4548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Flowing lines … Holy Spirit blessing the world</a:t>
            </a:r>
          </a:p>
          <a:p>
            <a:r>
              <a:rPr lang="en-US" dirty="0"/>
              <a:t>Eighteen flowers</a:t>
            </a:r>
          </a:p>
          <a:p>
            <a:r>
              <a:rPr lang="en-US" dirty="0"/>
              <a:t>Chi Rho?</a:t>
            </a:r>
          </a:p>
          <a:p>
            <a:r>
              <a:rPr lang="en-US" dirty="0"/>
              <a:t>Bottom left, clear glass of the Sea of Galilee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81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Reflecting</a:t>
            </a:r>
          </a:p>
          <a:p>
            <a:r>
              <a:rPr lang="en-US" dirty="0"/>
              <a:t>Gospel</a:t>
            </a:r>
          </a:p>
          <a:p>
            <a:r>
              <a:rPr lang="en-US" dirty="0"/>
              <a:t>Where do you sense the sacred?</a:t>
            </a:r>
          </a:p>
          <a:p>
            <a:r>
              <a:rPr lang="en-US" dirty="0"/>
              <a:t>Place yourself in a field in Galilee with the wind rushing over you: What are you feeling?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CAB51E-2B30-A143-BB99-8BD27FC14B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5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68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91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9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87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62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21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34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3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817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8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E23C7-78A4-413A-A84B-93D4CC0A9EB1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639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4CDE23C7-78A4-413A-A84B-93D4CC0A9EB1}" type="datetimeFigureOut">
              <a:rPr lang="en-US" smtClean="0"/>
              <a:pPr/>
              <a:t>8/28/24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6647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9" r:id="rId6"/>
    <p:sldLayoutId id="2147483834" r:id="rId7"/>
    <p:sldLayoutId id="2147483835" r:id="rId8"/>
    <p:sldLayoutId id="2147483836" r:id="rId9"/>
    <p:sldLayoutId id="2147483838" r:id="rId10"/>
    <p:sldLayoutId id="21474838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B7F8167C-3251-9984-2A99-2E1F3B83B4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787" b="11708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AA850D-A513-0545-9CAF-012ED8B8A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2500"/>
            <a:ext cx="5127674" cy="38935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Glimpses of Grace: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The Joyful Catholic Educator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073523-ABD9-5F41-B6D9-ED74E8552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7186" y="4846083"/>
            <a:ext cx="5024722" cy="1211818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Les Miller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063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C4EE7AC6-AADE-F342-ABD2-DA700C189D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50" b="3551"/>
          <a:stretch/>
        </p:blipFill>
        <p:spPr>
          <a:xfrm>
            <a:off x="1" y="0"/>
            <a:ext cx="12191999" cy="69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16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66C996C4-BEA9-6642-891D-D86AE2D71D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50" b="3551"/>
          <a:stretch/>
        </p:blipFill>
        <p:spPr>
          <a:xfrm>
            <a:off x="1" y="0"/>
            <a:ext cx="12191999" cy="69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0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tained glass window&#10;&#10;Description automatically generated">
            <a:extLst>
              <a:ext uri="{FF2B5EF4-FFF2-40B4-BE49-F238E27FC236}">
                <a16:creationId xmlns:a16="http://schemas.microsoft.com/office/drawing/2014/main" id="{5E50E69B-9A57-3B4E-8834-F242AF11A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17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ainting of a starry night&#10;&#10;Description automatically generated">
            <a:extLst>
              <a:ext uri="{FF2B5EF4-FFF2-40B4-BE49-F238E27FC236}">
                <a16:creationId xmlns:a16="http://schemas.microsoft.com/office/drawing/2014/main" id="{11DC021A-CBF5-5441-95F2-E42A680D7F6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78" b="20344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A0BF8-08A2-0E4B-B5A9-A8285ED95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928770"/>
            <a:ext cx="5127674" cy="21291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Cultivating Joy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39407-6AFF-6A48-B247-497CC0F60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7186" y="952506"/>
            <a:ext cx="5127674" cy="133835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259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69AA1A-22D5-5E4C-A5CD-C206029A5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4" r="1559"/>
          <a:stretch/>
        </p:blipFill>
        <p:spPr>
          <a:xfrm>
            <a:off x="1919416" y="0"/>
            <a:ext cx="8353168" cy="685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001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0D7EA931-E0FB-6C62-5218-CD90F5B2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67" y="0"/>
            <a:ext cx="6899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A08EE9DE-3AF7-58D7-2F5E-000BF8EA5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8" t="22298" r="30390" b="5919"/>
          <a:stretch/>
        </p:blipFill>
        <p:spPr>
          <a:xfrm>
            <a:off x="2818503" y="-5573"/>
            <a:ext cx="6554993" cy="686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82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7A6CAD26-2EC7-E533-07C9-497AB33F1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67" y="0"/>
            <a:ext cx="6899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456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5B48A2BA-360E-9F3C-94E2-9972B789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0" y="0"/>
            <a:ext cx="593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12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4B190C68-B8DB-DB93-5A36-10630E16C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0"/>
            <a:ext cx="525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43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4B15E1-8643-4122-BC17-9DE123491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A08C0A-7780-E947-936A-1482A0F20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2501"/>
            <a:ext cx="10983252" cy="7913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dirty="0"/>
              <a:t>The Felician Charism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01D576B-3782-47A1-8847-9E731C48B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4BEC19E-E580-2346-B600-B253DC4AF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6501" y="2895603"/>
            <a:ext cx="3148243" cy="31622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D2FAA-DE7E-534E-B680-533F1A2A1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07" y="2895602"/>
            <a:ext cx="3162298" cy="3162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CED42-FEB1-144A-95D7-60B9CB87B7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08" b="15131"/>
          <a:stretch/>
        </p:blipFill>
        <p:spPr>
          <a:xfrm>
            <a:off x="8089305" y="2895602"/>
            <a:ext cx="3385226" cy="316229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14FB581-6A58-4B43-8121-6AA1567AC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786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4B190C68-B8DB-DB93-5A36-10630E16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27" r="40594"/>
          <a:stretch/>
        </p:blipFill>
        <p:spPr>
          <a:xfrm>
            <a:off x="3904531" y="0"/>
            <a:ext cx="4382938" cy="68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22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4B190C68-B8DB-DB93-5A36-10630E16C9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11573" b="46667"/>
          <a:stretch/>
        </p:blipFill>
        <p:spPr>
          <a:xfrm>
            <a:off x="5783946" y="0"/>
            <a:ext cx="6295107" cy="6858000"/>
          </a:xfrm>
          <a:prstGeom prst="rect">
            <a:avLst/>
          </a:prstGeom>
        </p:spPr>
      </p:pic>
      <p:pic>
        <p:nvPicPr>
          <p:cNvPr id="4" name="Picture 3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7537E61C-EBE8-24E2-9648-8045B7D3E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406" y="1331259"/>
            <a:ext cx="3216536" cy="419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42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5C925821-99C3-FE0E-7776-056C1B897B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76" t="29167" r="44971" b="34900"/>
          <a:stretch/>
        </p:blipFill>
        <p:spPr>
          <a:xfrm>
            <a:off x="3355041" y="1485901"/>
            <a:ext cx="5039752" cy="378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2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F32E61CC-B192-1FE6-4795-763D38269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27" r="40594"/>
          <a:stretch/>
        </p:blipFill>
        <p:spPr>
          <a:xfrm>
            <a:off x="2431720" y="644229"/>
            <a:ext cx="1630998" cy="25603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4E77F7C0-D173-BBA6-993B-178BC4D46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8371" y="644229"/>
            <a:ext cx="2214676" cy="25603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A2AC69-A3F9-B7A1-0718-5CB1C80D3C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0854" y="3653451"/>
            <a:ext cx="2592729" cy="25603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C1EB-22E3-3798-3AC4-49C93D0199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4" r="1559"/>
          <a:stretch/>
        </p:blipFill>
        <p:spPr>
          <a:xfrm>
            <a:off x="7388404" y="3672788"/>
            <a:ext cx="3114609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5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22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painting of a person kneeling on a person's lap&#10;&#10;Description automatically generated">
            <a:extLst>
              <a:ext uri="{FF2B5EF4-FFF2-40B4-BE49-F238E27FC236}">
                <a16:creationId xmlns:a16="http://schemas.microsoft.com/office/drawing/2014/main" id="{F32E61CC-B192-1FE6-4795-763D38269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427" r="40594"/>
          <a:stretch/>
        </p:blipFill>
        <p:spPr>
          <a:xfrm>
            <a:off x="1331189" y="643467"/>
            <a:ext cx="1551628" cy="2435726"/>
          </a:xfrm>
          <a:prstGeom prst="rect">
            <a:avLst/>
          </a:prstGeom>
        </p:spPr>
      </p:pic>
      <p:sp>
        <p:nvSpPr>
          <p:cNvPr id="36" name="Freeform: Shape 24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26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DC1EB-22E3-3798-3AC4-49C93D0199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4" r="1559"/>
          <a:stretch/>
        </p:blipFill>
        <p:spPr>
          <a:xfrm>
            <a:off x="647473" y="3826725"/>
            <a:ext cx="2919060" cy="2399572"/>
          </a:xfrm>
          <a:prstGeom prst="rect">
            <a:avLst/>
          </a:prstGeom>
        </p:spPr>
      </p:pic>
      <p:sp>
        <p:nvSpPr>
          <p:cNvPr id="38" name="Freeform: Shape 28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0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A close-up of a stained glass window&#10;&#10;Description automatically generated">
            <a:extLst>
              <a:ext uri="{FF2B5EF4-FFF2-40B4-BE49-F238E27FC236}">
                <a16:creationId xmlns:a16="http://schemas.microsoft.com/office/drawing/2014/main" id="{6F64AA26-8293-E18B-08AC-B29202F489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469" y="2618785"/>
            <a:ext cx="3581061" cy="1620430"/>
          </a:xfrm>
          <a:prstGeom prst="rect">
            <a:avLst/>
          </a:prstGeom>
        </p:spPr>
      </p:pic>
      <p:pic>
        <p:nvPicPr>
          <p:cNvPr id="3" name="Picture 2" descr="A painting of a person and person&#10;&#10;Description automatically generated">
            <a:extLst>
              <a:ext uri="{FF2B5EF4-FFF2-40B4-BE49-F238E27FC236}">
                <a16:creationId xmlns:a16="http://schemas.microsoft.com/office/drawing/2014/main" id="{4E77F7C0-D173-BBA6-993B-178BC4D46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978" y="631704"/>
            <a:ext cx="2094036" cy="24208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A2AC69-A3F9-B7A1-0718-5CB1C80D3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2006" y="3810893"/>
            <a:ext cx="2445978" cy="24154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A699F-9473-3FD0-050D-AEFD4F58AF75}"/>
              </a:ext>
            </a:extLst>
          </p:cNvPr>
          <p:cNvSpPr txBox="1"/>
          <p:nvPr/>
        </p:nvSpPr>
        <p:spPr>
          <a:xfrm>
            <a:off x="3091224" y="503360"/>
            <a:ext cx="6100996" cy="83099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Which insights from today’s presentation can help your school year be more joyful?</a:t>
            </a:r>
          </a:p>
        </p:txBody>
      </p:sp>
    </p:spTree>
    <p:extLst>
      <p:ext uri="{BB962C8B-B14F-4D97-AF65-F5344CB8AC3E}">
        <p14:creationId xmlns:p14="http://schemas.microsoft.com/office/powerpoint/2010/main" val="3839070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434F-3D60-C1D4-07E7-F16246C3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</a:t>
            </a:r>
            <a:r>
              <a:rPr lang="en-US" dirty="0" err="1"/>
              <a:t>lesmiller.ca</a:t>
            </a:r>
            <a:r>
              <a:rPr lang="en-US" dirty="0"/>
              <a:t> and Northern Light</a:t>
            </a:r>
          </a:p>
        </p:txBody>
      </p:sp>
      <p:pic>
        <p:nvPicPr>
          <p:cNvPr id="6" name="Content Placeholder 5" descr="A screenshot of a web page&#10;&#10;Description automatically generated">
            <a:extLst>
              <a:ext uri="{FF2B5EF4-FFF2-40B4-BE49-F238E27FC236}">
                <a16:creationId xmlns:a16="http://schemas.microsoft.com/office/drawing/2014/main" id="{D702F4DC-C92A-45F4-BF2A-7AC9912B7B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5643" y="2030413"/>
            <a:ext cx="5228877" cy="4148137"/>
          </a:xfrm>
        </p:spPr>
      </p:pic>
      <p:pic>
        <p:nvPicPr>
          <p:cNvPr id="8" name="Content Placeholder 7" descr="A book cover with a green and blue sky&#10;&#10;Description automatically generated">
            <a:extLst>
              <a:ext uri="{FF2B5EF4-FFF2-40B4-BE49-F238E27FC236}">
                <a16:creationId xmlns:a16="http://schemas.microsoft.com/office/drawing/2014/main" id="{B7A74463-DE61-37C5-C724-0D4F6A08D3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11907" y="2030413"/>
            <a:ext cx="4773649" cy="4148137"/>
          </a:xfrm>
        </p:spPr>
      </p:pic>
    </p:spTree>
    <p:extLst>
      <p:ext uri="{BB962C8B-B14F-4D97-AF65-F5344CB8AC3E}">
        <p14:creationId xmlns:p14="http://schemas.microsoft.com/office/powerpoint/2010/main" val="351587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1112AA92-DFB0-7FE3-160E-38C350822A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7" t="30450" r="32748" b="52072"/>
          <a:stretch/>
        </p:blipFill>
        <p:spPr>
          <a:xfrm>
            <a:off x="-3242486" y="-1"/>
            <a:ext cx="18382276" cy="685800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AD553C-71D3-E9E7-FB2C-C162E9615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170" y="4889930"/>
            <a:ext cx="10995659" cy="166327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CA" sz="6000" kern="1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Prayer for the Beginning of the School Year </a:t>
            </a:r>
            <a:br>
              <a:rPr lang="en-CA" sz="6000" kern="100" dirty="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6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0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26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6" name="Rectangle 28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EBFB23-640E-9B4E-9310-7DF604DE3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2724282"/>
            <a:ext cx="3528060" cy="33336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How can we be a more joy-filled school?</a:t>
            </a:r>
            <a:endParaRPr lang="en-US" dirty="0"/>
          </a:p>
        </p:txBody>
      </p:sp>
      <p:cxnSp>
        <p:nvCxnSpPr>
          <p:cNvPr id="37" name="Straight Connector 30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0" descr="A stained glass window in a church&#10;&#10;Description automatically generated">
            <a:extLst>
              <a:ext uri="{FF2B5EF4-FFF2-40B4-BE49-F238E27FC236}">
                <a16:creationId xmlns:a16="http://schemas.microsoft.com/office/drawing/2014/main" id="{085E05AF-535C-F54E-8126-223CF7BCE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421" r="14322"/>
          <a:stretch/>
        </p:blipFill>
        <p:spPr>
          <a:xfrm>
            <a:off x="6005384" y="952506"/>
            <a:ext cx="5288692" cy="5105392"/>
          </a:xfrm>
          <a:prstGeom prst="rect">
            <a:avLst/>
          </a:prstGeom>
        </p:spPr>
      </p:pic>
      <p:cxnSp>
        <p:nvCxnSpPr>
          <p:cNvPr id="38" name="Straight Connector 32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106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00A26AB-E1BA-4180-829A-BF134BA81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 descr="A church with rows of benches&#10;&#10;Description automatically generated">
            <a:extLst>
              <a:ext uri="{FF2B5EF4-FFF2-40B4-BE49-F238E27FC236}">
                <a16:creationId xmlns:a16="http://schemas.microsoft.com/office/drawing/2014/main" id="{459D702F-C529-FB42-ABB4-C11BEE211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8009" b="69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78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2919E4-C488-4107-9EF1-66152F848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F79732-4088-424C-A653-4534E4389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3297213-B630-4CFA-8FE1-099659C5D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6F8D8504-C2CF-E341-A441-6DFEA53AD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1450" b="355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3F26D5C-77E9-4A8D-95F0-1635BAD126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7781" y="-257784"/>
            <a:ext cx="6857999" cy="737357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0"/>
                </a:srgbClr>
              </a:gs>
              <a:gs pos="73000">
                <a:srgbClr val="000000">
                  <a:alpha val="48000"/>
                </a:srgbClr>
              </a:gs>
              <a:gs pos="100000">
                <a:srgbClr val="000000">
                  <a:alpha val="58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CD5AA-7197-2748-975A-81F8BC21B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3928770"/>
            <a:ext cx="5127674" cy="21291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Visio Divina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32DC5A-0728-490F-8655-6B4377827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78719"/>
            <a:ext cx="10905066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BB1F6D-CF9C-422D-9324-C46415BB9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142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E87E0-5941-C84A-92C4-47C889BEC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A48A-C57A-9E4D-89CE-66D5A80C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8B1C31ED-18C1-AE49-BF49-73CF7E3766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50" b="3551"/>
          <a:stretch/>
        </p:blipFill>
        <p:spPr>
          <a:xfrm>
            <a:off x="1" y="123577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5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DA9A043D-958B-A545-B1E4-C44FED0D6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7" t="30450" r="32748" b="52072"/>
          <a:stretch/>
        </p:blipFill>
        <p:spPr>
          <a:xfrm>
            <a:off x="-3242486" y="-1"/>
            <a:ext cx="1838227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82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stained glass window&#10;&#10;Description automatically generated">
            <a:extLst>
              <a:ext uri="{FF2B5EF4-FFF2-40B4-BE49-F238E27FC236}">
                <a16:creationId xmlns:a16="http://schemas.microsoft.com/office/drawing/2014/main" id="{D9C5CB3D-6600-A74B-B4C4-B98E75283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2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stained glass window in a building&#10;&#10;Description automatically generated">
            <a:extLst>
              <a:ext uri="{FF2B5EF4-FFF2-40B4-BE49-F238E27FC236}">
                <a16:creationId xmlns:a16="http://schemas.microsoft.com/office/drawing/2014/main" id="{B75A8FFD-6421-C847-8D0E-29637B5B44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50" b="3551"/>
          <a:stretch/>
        </p:blipFill>
        <p:spPr>
          <a:xfrm>
            <a:off x="1" y="0"/>
            <a:ext cx="12191999" cy="698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93831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masis">
      <a:dk1>
        <a:sysClr val="windowText" lastClr="000000"/>
      </a:dk1>
      <a:lt1>
        <a:sysClr val="window" lastClr="FFFFFF"/>
      </a:lt1>
      <a:dk2>
        <a:srgbClr val="470401"/>
      </a:dk2>
      <a:lt2>
        <a:srgbClr val="EBE2E2"/>
      </a:lt2>
      <a:accent1>
        <a:srgbClr val="BD1209"/>
      </a:accent1>
      <a:accent2>
        <a:srgbClr val="F40600"/>
      </a:accent2>
      <a:accent3>
        <a:srgbClr val="F26216"/>
      </a:accent3>
      <a:accent4>
        <a:srgbClr val="F0800D"/>
      </a:accent4>
      <a:accent5>
        <a:srgbClr val="3EA8B6"/>
      </a:accent5>
      <a:accent6>
        <a:srgbClr val="005B6B"/>
      </a:accent6>
      <a:hlink>
        <a:srgbClr val="F40600"/>
      </a:hlink>
      <a:folHlink>
        <a:srgbClr val="1C7E8E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2559</TotalTime>
  <Words>1251</Words>
  <Application>Microsoft Macintosh PowerPoint</Application>
  <PresentationFormat>Widescreen</PresentationFormat>
  <Paragraphs>174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Amasis MT Pro Medium</vt:lpstr>
      <vt:lpstr>Arial</vt:lpstr>
      <vt:lpstr>Calibri</vt:lpstr>
      <vt:lpstr>FreightSans Pro</vt:lpstr>
      <vt:lpstr>Univers Light</vt:lpstr>
      <vt:lpstr>TribuneVTI</vt:lpstr>
      <vt:lpstr>Glimpses of Grace: The Joyful Catholic Educator </vt:lpstr>
      <vt:lpstr>The Felician Charism</vt:lpstr>
      <vt:lpstr>How can we be a more joy-filled school?</vt:lpstr>
      <vt:lpstr>PowerPoint Presentation</vt:lpstr>
      <vt:lpstr>Visio Divina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Cultivating Joy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Resources: lesmiller.ca and Northern Light</vt:lpstr>
      <vt:lpstr>Prayer for the Beginning of the School Year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Glimpses of Grace: The Joyful Catholic Educator </dc:title>
  <dc:creator>Les Miller</dc:creator>
  <cp:lastModifiedBy>Les Miller</cp:lastModifiedBy>
  <cp:revision>7</cp:revision>
  <dcterms:created xsi:type="dcterms:W3CDTF">2024-08-13T19:10:41Z</dcterms:created>
  <dcterms:modified xsi:type="dcterms:W3CDTF">2024-08-28T14:23:46Z</dcterms:modified>
</cp:coreProperties>
</file>